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1"/>
  </p:notesMasterIdLst>
  <p:handoutMasterIdLst>
    <p:handoutMasterId r:id="rId32"/>
  </p:handoutMasterIdLst>
  <p:sldIdLst>
    <p:sldId id="303" r:id="rId2"/>
    <p:sldId id="310" r:id="rId3"/>
    <p:sldId id="304" r:id="rId4"/>
    <p:sldId id="314" r:id="rId5"/>
    <p:sldId id="328" r:id="rId6"/>
    <p:sldId id="329" r:id="rId7"/>
    <p:sldId id="330" r:id="rId8"/>
    <p:sldId id="315" r:id="rId9"/>
    <p:sldId id="331" r:id="rId10"/>
    <p:sldId id="317" r:id="rId11"/>
    <p:sldId id="332" r:id="rId12"/>
    <p:sldId id="318" r:id="rId13"/>
    <p:sldId id="311" r:id="rId14"/>
    <p:sldId id="305" r:id="rId15"/>
    <p:sldId id="308" r:id="rId16"/>
    <p:sldId id="307" r:id="rId17"/>
    <p:sldId id="309" r:id="rId18"/>
    <p:sldId id="313" r:id="rId19"/>
    <p:sldId id="319" r:id="rId20"/>
    <p:sldId id="320" r:id="rId21"/>
    <p:sldId id="321" r:id="rId22"/>
    <p:sldId id="333" r:id="rId23"/>
    <p:sldId id="323" r:id="rId24"/>
    <p:sldId id="334" r:id="rId25"/>
    <p:sldId id="324" r:id="rId26"/>
    <p:sldId id="325" r:id="rId27"/>
    <p:sldId id="326" r:id="rId28"/>
    <p:sldId id="335" r:id="rId29"/>
    <p:sldId id="327" r:id="rId3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Google Sans" panose="020B0600000101010101" charset="0"/>
      <p:regular r:id="rId35"/>
      <p:bold r:id="rId36"/>
      <p:italic r:id="rId37"/>
      <p:boldItalic r:id="rId38"/>
    </p:embeddedFont>
    <p:embeddedFont>
      <p:font typeface="Google Sans Medium" panose="020B0600000101010101" charset="0"/>
      <p:regular r:id="rId39"/>
      <p:bold r:id="rId40"/>
      <p:italic r:id="rId41"/>
      <p:boldItalic r:id="rId42"/>
    </p:embeddedFont>
    <p:embeddedFont>
      <p:font typeface="Roboto Mono Light" panose="00000009000000000000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3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6FD91C-05A2-8477-0E7E-FAECF819A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9346-904A-CA7D-118E-EC230F554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3FF80-0466-4172-B18C-87EAFA5F636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E35-2E2F-9F21-274B-2FDDE09F6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67702-9A8B-EA3C-EFFA-30869F635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0433-5C22-4D3C-A7C2-310230C3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94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985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68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59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577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4506279f4_2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4506279f4_2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366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63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299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234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0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4506279f4_27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4506279f4_27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937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49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88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62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956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330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731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709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75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388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62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462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8dee1d198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8dee1d198_1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80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506279f4_27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506279f4_27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7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844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825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533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88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778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20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 ">
  <p:cSld name="CUSTOM_9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 ">
  <p:cSld name="CUSTOM_10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1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r="9371"/>
          <a:stretch/>
        </p:blipFill>
        <p:spPr>
          <a:xfrm>
            <a:off x="0" y="0"/>
            <a:ext cx="5706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706725" y="-5775"/>
            <a:ext cx="3437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9" r:id="rId6"/>
    <p:sldLayoutId id="2147483662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강화학습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 err="1">
                <a:latin typeface="+mj-ea"/>
                <a:ea typeface="+mj-ea"/>
              </a:rPr>
              <a:t>이상정</a:t>
            </a:r>
            <a:r>
              <a:rPr lang="ko-KR" altLang="en-US" dirty="0">
                <a:latin typeface="+mj-ea"/>
                <a:ea typeface="+mj-ea"/>
              </a:rPr>
              <a:t> 교수님</a:t>
            </a:r>
            <a:r>
              <a:rPr lang="en-US" altLang="ko-KR" dirty="0">
                <a:latin typeface="+mj-ea"/>
                <a:ea typeface="+mj-ea"/>
              </a:rPr>
              <a:t>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6-2 </a:t>
            </a:r>
            <a:r>
              <a:rPr lang="ko-KR" altLang="en-US" dirty="0">
                <a:latin typeface="+mj-ea"/>
                <a:ea typeface="+mj-ea"/>
              </a:rPr>
              <a:t>과제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 err="1">
                <a:latin typeface="+mj-ea"/>
                <a:ea typeface="+mj-ea"/>
              </a:rPr>
              <a:t>Sarsa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B4F7F9-F8DC-99A4-8B0E-8B2DB57F9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20204062 </a:t>
            </a:r>
            <a:r>
              <a:rPr lang="ko-KR" altLang="en-US" dirty="0"/>
              <a:t>이인규</a:t>
            </a:r>
          </a:p>
        </p:txBody>
      </p:sp>
    </p:spTree>
    <p:extLst>
      <p:ext uri="{BB962C8B-B14F-4D97-AF65-F5344CB8AC3E}">
        <p14:creationId xmlns:p14="http://schemas.microsoft.com/office/powerpoint/2010/main" val="14901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최적화된 상태</a:t>
            </a:r>
            <a:r>
              <a:rPr lang="en-US" altLang="ko-KR" b="1" dirty="0">
                <a:latin typeface="+mj-ea"/>
                <a:ea typeface="+mj-ea"/>
              </a:rPr>
              <a:t>-</a:t>
            </a:r>
            <a:r>
              <a:rPr lang="ko-KR" altLang="en-US" b="1" dirty="0">
                <a:latin typeface="+mj-ea"/>
                <a:ea typeface="+mj-ea"/>
              </a:rPr>
              <a:t>가치함수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65B73-19A1-04DB-8EA5-AB3960B1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6830378" cy="885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755442-E9F5-D871-D70F-26DBCF876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197249"/>
            <a:ext cx="1676634" cy="219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57207-2B89-1690-6808-77D7577D6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9" y="2416355"/>
            <a:ext cx="8598331" cy="16364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33CA48-09E6-10F6-E1E8-488D57744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137" y="3022146"/>
            <a:ext cx="4220164" cy="1143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A965C6-A1A1-E0DB-46EF-A43FA5839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105" y="4049820"/>
            <a:ext cx="3851518" cy="1076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BD10DE-F571-0B11-21E7-95F7FCF10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3825" y="1411326"/>
            <a:ext cx="1438476" cy="6858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C3F274-F16C-FD16-279A-077225AB858A}"/>
              </a:ext>
            </a:extLst>
          </p:cNvPr>
          <p:cNvSpPr/>
          <p:nvPr/>
        </p:nvSpPr>
        <p:spPr>
          <a:xfrm>
            <a:off x="4572000" y="617792"/>
            <a:ext cx="4195484" cy="6313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571</a:t>
            </a:r>
            <a:r>
              <a:rPr lang="ko-KR" altLang="en-US" dirty="0">
                <a:solidFill>
                  <a:schemeClr val="tx1"/>
                </a:solidFill>
              </a:rPr>
              <a:t>번의 정책개선을 통해 찾은 가치와 살사를 통해 찾은 가치 함수의 오차는 </a:t>
            </a:r>
            <a:r>
              <a:rPr lang="en-US" altLang="ko-KR" dirty="0">
                <a:solidFill>
                  <a:schemeClr val="tx1"/>
                </a:solidFill>
              </a:rPr>
              <a:t>0.1864</a:t>
            </a:r>
            <a:r>
              <a:rPr lang="ko-KR" altLang="en-US" dirty="0">
                <a:solidFill>
                  <a:schemeClr val="tx1"/>
                </a:solidFill>
              </a:rPr>
              <a:t>가 나왔다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7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행동</a:t>
            </a:r>
            <a:r>
              <a:rPr lang="en-US" altLang="ko-KR" b="1" dirty="0">
                <a:latin typeface="+mj-ea"/>
                <a:ea typeface="+mj-ea"/>
              </a:rPr>
              <a:t>-</a:t>
            </a:r>
            <a:r>
              <a:rPr lang="ko-KR" altLang="en-US" b="1" dirty="0">
                <a:latin typeface="+mj-ea"/>
                <a:ea typeface="+mj-ea"/>
              </a:rPr>
              <a:t>가치 함수 오차 </a:t>
            </a:r>
            <a:r>
              <a:rPr lang="en-US" altLang="ko-KR" b="1" dirty="0">
                <a:latin typeface="+mj-ea"/>
                <a:ea typeface="+mj-ea"/>
              </a:rPr>
              <a:t>RMSE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885D6-996D-0205-807A-76198698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4913073" cy="37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latin typeface="+mj-ea"/>
                <a:ea typeface="+mj-ea"/>
              </a:rPr>
              <a:t>Sar</a:t>
            </a:r>
            <a:r>
              <a:rPr lang="en-US" altLang="ko-KR" dirty="0" err="1">
                <a:latin typeface="+mj-ea"/>
                <a:ea typeface="+mj-ea"/>
              </a:rPr>
              <a:t>sa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학습 실행 결과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A64FCF-52DA-FC4A-FF8C-BB20ACF4D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893"/>
            <a:ext cx="4356847" cy="19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31EFD7-3271-093A-E17F-B514D0A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6110"/>
            <a:ext cx="4356847" cy="196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BE7B5DD-A8C0-95E7-616A-E5F7354E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47" y="2986788"/>
            <a:ext cx="4787153" cy="215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06E371E-ED2E-D319-A619-5F9584184584}"/>
              </a:ext>
            </a:extLst>
          </p:cNvPr>
          <p:cNvSpPr/>
          <p:nvPr/>
        </p:nvSpPr>
        <p:spPr>
          <a:xfrm>
            <a:off x="4652681" y="2156712"/>
            <a:ext cx="4195484" cy="6313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임의의 상태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개의 가치함수 추적 결과 목표 가치함수를 향해 가고 있는 것을 알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42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94"/>
              <a:buFont typeface="Arial"/>
              <a:buNone/>
            </a:pPr>
            <a:r>
              <a:rPr lang="ko-KR" altLang="en-US" dirty="0">
                <a:latin typeface="+mj-ea"/>
                <a:ea typeface="+mj-ea"/>
              </a:rPr>
              <a:t>그리드 월드 환경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살사 예시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 err="1"/>
              <a:t>ReinForcement</a:t>
            </a:r>
            <a:r>
              <a:rPr lang="en-US" altLang="ko-KR" sz="1000" dirty="0"/>
              <a:t> Learning</a:t>
            </a:r>
          </a:p>
        </p:txBody>
      </p:sp>
      <p:pic>
        <p:nvPicPr>
          <p:cNvPr id="4" name="그림 개체 틀 3" descr="인물사진, 인간의 얼굴, 사람, 의류이(가) 표시된 사진&#10;&#10;자동 생성된 설명">
            <a:extLst>
              <a:ext uri="{FF2B5EF4-FFF2-40B4-BE49-F238E27FC236}">
                <a16:creationId xmlns:a16="http://schemas.microsoft.com/office/drawing/2014/main" id="{F64B5C13-85F7-36E2-6A64-118E3D19502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1523" b="11523"/>
          <a:stretch>
            <a:fillRect/>
          </a:stretch>
        </p:blipFill>
        <p:spPr/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56879F52-43BF-DA83-8DF1-55A1AE82963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05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전체 </a:t>
            </a:r>
            <a:r>
              <a:rPr lang="ko-KR" altLang="en-US" b="1" dirty="0">
                <a:latin typeface="+mj-ea"/>
                <a:ea typeface="+mj-ea"/>
              </a:rPr>
              <a:t>파일 구조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- GridSQ_environment.py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- main.py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- </a:t>
            </a:r>
            <a:r>
              <a:rPr lang="en-US" dirty="0" err="1"/>
              <a:t>img</a:t>
            </a: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 - circle.png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 - down.png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 - left.png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 - rectangle.png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 - right.png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 - triangle.png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 - up.png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170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63681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GridSQ_environment.py </a:t>
            </a:r>
            <a:r>
              <a:rPr lang="ko-KR" altLang="en-US" dirty="0">
                <a:latin typeface="+mj-ea"/>
                <a:ea typeface="+mj-ea"/>
              </a:rPr>
              <a:t>파일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F35E5D-9ED5-6F2F-771C-A588A4E5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3299614" cy="3497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CC1362-5339-D1AD-24E4-3982A01A9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315" y="1311300"/>
            <a:ext cx="2897062" cy="17685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2D6B23-DA85-A203-FB32-73FAD7F3967C}"/>
              </a:ext>
            </a:extLst>
          </p:cNvPr>
          <p:cNvSpPr/>
          <p:nvPr/>
        </p:nvSpPr>
        <p:spPr>
          <a:xfrm>
            <a:off x="3671830" y="3143767"/>
            <a:ext cx="5160470" cy="10113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그리드 화면을 출력하는 클래스이며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파란 원에 들어가면</a:t>
            </a:r>
            <a:r>
              <a:rPr lang="en-US" altLang="ko-KR" dirty="0">
                <a:solidFill>
                  <a:schemeClr val="tx1"/>
                </a:solidFill>
              </a:rPr>
              <a:t> 100</a:t>
            </a:r>
            <a:r>
              <a:rPr lang="ko-KR" altLang="en-US" dirty="0">
                <a:solidFill>
                  <a:schemeClr val="tx1"/>
                </a:solidFill>
              </a:rPr>
              <a:t>의 가치를 얻으며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초록색과 빨간색 칸에 들어가면 </a:t>
            </a:r>
            <a:r>
              <a:rPr lang="en-US" altLang="ko-KR" dirty="0">
                <a:solidFill>
                  <a:schemeClr val="tx1"/>
                </a:solidFill>
              </a:rPr>
              <a:t>-100</a:t>
            </a:r>
            <a:r>
              <a:rPr lang="ko-KR" altLang="en-US" dirty="0">
                <a:solidFill>
                  <a:schemeClr val="tx1"/>
                </a:solidFill>
              </a:rPr>
              <a:t>의 가치를 얻습니다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빈 곳에 간다면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의 가치를 얻는 환경입니다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84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main.py </a:t>
            </a:r>
            <a:r>
              <a:rPr lang="ko-KR" altLang="en-US" dirty="0">
                <a:latin typeface="+mj-ea"/>
                <a:ea typeface="+mj-ea"/>
              </a:rPr>
              <a:t>파일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7C5E8D-9ABC-0929-4D79-4B1851BB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3769482" cy="38160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BAFFF4-59C8-D99D-353E-3F9CCA1E42B0}"/>
              </a:ext>
            </a:extLst>
          </p:cNvPr>
          <p:cNvSpPr/>
          <p:nvPr/>
        </p:nvSpPr>
        <p:spPr>
          <a:xfrm>
            <a:off x="4262716" y="1311300"/>
            <a:ext cx="4740090" cy="106210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살사를 통해 가치함수를 찾는 알고리즘이 있으며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기존의 살사 알고리즘과 다르게 </a:t>
            </a:r>
            <a:r>
              <a:rPr lang="en-US" altLang="ko-KR" dirty="0">
                <a:solidFill>
                  <a:schemeClr val="tx1"/>
                </a:solidFill>
              </a:rPr>
              <a:t>alpha</a:t>
            </a:r>
            <a:r>
              <a:rPr lang="ko-KR" altLang="en-US" dirty="0">
                <a:solidFill>
                  <a:schemeClr val="tx1"/>
                </a:solidFill>
              </a:rPr>
              <a:t>값과 </a:t>
            </a:r>
            <a:r>
              <a:rPr lang="en-US" altLang="ko-KR" dirty="0">
                <a:solidFill>
                  <a:schemeClr val="tx1"/>
                </a:solidFill>
              </a:rPr>
              <a:t>epsilon </a:t>
            </a:r>
            <a:r>
              <a:rPr lang="ko-KR" altLang="en-US" dirty="0">
                <a:solidFill>
                  <a:schemeClr val="tx1"/>
                </a:solidFill>
              </a:rPr>
              <a:t>값의 리스트를 우선 생성하는 것이 아닌 매 에피소드가 종료될 때마다 감가를 진행한다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F61241-219D-1C5D-C7FF-F5265D3C45F2}"/>
              </a:ext>
            </a:extLst>
          </p:cNvPr>
          <p:cNvSpPr/>
          <p:nvPr/>
        </p:nvSpPr>
        <p:spPr>
          <a:xfrm>
            <a:off x="298252" y="3576133"/>
            <a:ext cx="2888701" cy="8210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FF16FD-10F6-A6EA-8D9C-F2D9A3841FBB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186953" y="1842353"/>
            <a:ext cx="1075763" cy="21443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1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00972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프로그램 실행 결과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388BB-FB03-52B1-A71C-4421E76C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8740588" cy="542137"/>
          </a:xfrm>
          <a:prstGeom prst="rect">
            <a:avLst/>
          </a:prstGeom>
        </p:spPr>
      </p:pic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BF93AFF8-A249-C498-57B4-398B930CE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914317"/>
            <a:ext cx="2928991" cy="3104030"/>
          </a:xfrm>
          <a:prstGeom prst="rect">
            <a:avLst/>
          </a:prstGeom>
        </p:spPr>
      </p:pic>
      <p:pic>
        <p:nvPicPr>
          <p:cNvPr id="9" name="그림 8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F5298B3-DB06-B1FB-9B62-33175F44B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690" y="1914317"/>
            <a:ext cx="5811597" cy="30995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050532-442C-CFD2-12EB-F7988F65534D}"/>
              </a:ext>
            </a:extLst>
          </p:cNvPr>
          <p:cNvSpPr/>
          <p:nvPr/>
        </p:nvSpPr>
        <p:spPr>
          <a:xfrm>
            <a:off x="4168586" y="617792"/>
            <a:ext cx="4195484" cy="6313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가치를 그리드 상에 표현해주며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성공횟수 및 에피소드의 성공여부를 반환한다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45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94"/>
              <a:buFont typeface="Arial"/>
              <a:buNone/>
            </a:pPr>
            <a:r>
              <a:rPr lang="ko-KR" altLang="en-US" sz="3200" dirty="0">
                <a:latin typeface="+mj-ea"/>
                <a:ea typeface="+mj-ea"/>
              </a:rPr>
              <a:t>임의의 환경에서의</a:t>
            </a:r>
            <a:br>
              <a:rPr lang="en-US" altLang="ko-KR" sz="3200" dirty="0">
                <a:latin typeface="+mj-ea"/>
                <a:ea typeface="+mj-ea"/>
              </a:rPr>
            </a:br>
            <a:r>
              <a:rPr lang="ko-KR" altLang="en-US" sz="3200" dirty="0">
                <a:latin typeface="+mj-ea"/>
                <a:ea typeface="+mj-ea"/>
              </a:rPr>
              <a:t>살사 예시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 err="1"/>
              <a:t>ReinForcement</a:t>
            </a:r>
            <a:r>
              <a:rPr lang="en-US" altLang="ko-KR" sz="1000" dirty="0"/>
              <a:t> Learning</a:t>
            </a:r>
          </a:p>
        </p:txBody>
      </p:sp>
      <p:pic>
        <p:nvPicPr>
          <p:cNvPr id="4" name="그림 개체 틀 3" descr="인간의 얼굴, 인물사진, 흑백, 사람이(가) 표시된 사진&#10;&#10;자동 생성된 설명">
            <a:extLst>
              <a:ext uri="{FF2B5EF4-FFF2-40B4-BE49-F238E27FC236}">
                <a16:creationId xmlns:a16="http://schemas.microsoft.com/office/drawing/2014/main" id="{B48B11EE-4D5A-5A60-4659-28280E3912D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2555" b="12555"/>
          <a:stretch>
            <a:fillRect/>
          </a:stretch>
        </p:blipFill>
        <p:spPr/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D1F34609-97F9-98CD-0096-99670EB39E7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86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임의의 미로 환경 구성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DDC75F-118D-DAE2-60E1-B563E12F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89" y="1311300"/>
            <a:ext cx="2115772" cy="29509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32A3D2-734F-8FD7-0014-96451C4EC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341" y="0"/>
            <a:ext cx="990659" cy="5143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547777-FA18-01BD-05FA-D0B91752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9" y="4262246"/>
            <a:ext cx="2591162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6861CA-3946-0BBF-F3E1-5E74A260F1D9}"/>
              </a:ext>
            </a:extLst>
          </p:cNvPr>
          <p:cNvSpPr/>
          <p:nvPr/>
        </p:nvSpPr>
        <p:spPr>
          <a:xfrm>
            <a:off x="2957675" y="1311300"/>
            <a:ext cx="3045444" cy="860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임의의 환경으로 </a:t>
            </a:r>
            <a:r>
              <a:rPr lang="en-US" altLang="ko-KR" dirty="0">
                <a:solidFill>
                  <a:schemeClr val="tx1"/>
                </a:solidFill>
              </a:rPr>
              <a:t>7x7</a:t>
            </a:r>
            <a:r>
              <a:rPr lang="ko-KR" altLang="en-US" dirty="0">
                <a:solidFill>
                  <a:schemeClr val="tx1"/>
                </a:solidFill>
              </a:rPr>
              <a:t>의 미로 찾기를 구현하였습니다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입구와 출구는 다음과 같습니다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631A28-DC45-C385-A211-F5F03D6E1A5C}"/>
              </a:ext>
            </a:extLst>
          </p:cNvPr>
          <p:cNvCxnSpPr>
            <a:cxnSpLocks/>
          </p:cNvCxnSpPr>
          <p:nvPr/>
        </p:nvCxnSpPr>
        <p:spPr>
          <a:xfrm>
            <a:off x="463152" y="2440641"/>
            <a:ext cx="3239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673068-CFE1-90B0-D13A-B38D5BE52C4F}"/>
              </a:ext>
            </a:extLst>
          </p:cNvPr>
          <p:cNvCxnSpPr>
            <a:cxnSpLocks/>
          </p:cNvCxnSpPr>
          <p:nvPr/>
        </p:nvCxnSpPr>
        <p:spPr>
          <a:xfrm>
            <a:off x="2578924" y="3722594"/>
            <a:ext cx="3239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479CE2-0B61-7FEA-80A0-A2D62E394F5E}"/>
              </a:ext>
            </a:extLst>
          </p:cNvPr>
          <p:cNvSpPr/>
          <p:nvPr/>
        </p:nvSpPr>
        <p:spPr>
          <a:xfrm>
            <a:off x="3031634" y="4009465"/>
            <a:ext cx="3510360" cy="11452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행동은 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개이며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0:</a:t>
            </a:r>
            <a:r>
              <a:rPr lang="ko-KR" altLang="en-US" dirty="0">
                <a:solidFill>
                  <a:schemeClr val="tx1"/>
                </a:solidFill>
              </a:rPr>
              <a:t>위쪽 </a:t>
            </a:r>
            <a:r>
              <a:rPr lang="en-US" altLang="ko-KR" dirty="0">
                <a:solidFill>
                  <a:schemeClr val="tx1"/>
                </a:solidFill>
              </a:rPr>
              <a:t>1:</a:t>
            </a:r>
            <a:r>
              <a:rPr lang="ko-KR" altLang="en-US" dirty="0">
                <a:solidFill>
                  <a:schemeClr val="tx1"/>
                </a:solidFill>
              </a:rPr>
              <a:t>오른쪽 </a:t>
            </a:r>
            <a:r>
              <a:rPr lang="en-US" altLang="ko-KR" dirty="0">
                <a:solidFill>
                  <a:schemeClr val="tx1"/>
                </a:solidFill>
              </a:rPr>
              <a:t>2:</a:t>
            </a:r>
            <a:r>
              <a:rPr lang="ko-KR" altLang="en-US" dirty="0">
                <a:solidFill>
                  <a:schemeClr val="tx1"/>
                </a:solidFill>
              </a:rPr>
              <a:t>아래쪽 </a:t>
            </a:r>
            <a:r>
              <a:rPr lang="en-US" altLang="ko-KR" dirty="0">
                <a:solidFill>
                  <a:schemeClr val="tx1"/>
                </a:solidFill>
              </a:rPr>
              <a:t>3:</a:t>
            </a:r>
            <a:r>
              <a:rPr lang="ko-KR" altLang="en-US" dirty="0">
                <a:solidFill>
                  <a:schemeClr val="tx1"/>
                </a:solidFill>
              </a:rPr>
              <a:t>왼쪽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의 행동이 가능하며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벽과 </a:t>
            </a:r>
            <a:r>
              <a:rPr lang="ko-KR" altLang="en-US" dirty="0" err="1">
                <a:solidFill>
                  <a:schemeClr val="tx1"/>
                </a:solidFill>
              </a:rPr>
              <a:t>부딛히면</a:t>
            </a:r>
            <a:r>
              <a:rPr lang="ko-KR" altLang="en-US" dirty="0">
                <a:solidFill>
                  <a:schemeClr val="tx1"/>
                </a:solidFill>
              </a:rPr>
              <a:t> 원래 상태로 전이한다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길</a:t>
            </a:r>
            <a:r>
              <a:rPr lang="en-US" altLang="ko-KR" dirty="0">
                <a:solidFill>
                  <a:schemeClr val="tx1"/>
                </a:solidFill>
              </a:rPr>
              <a:t>(road)</a:t>
            </a:r>
            <a:r>
              <a:rPr lang="ko-KR" altLang="en-US" dirty="0">
                <a:solidFill>
                  <a:schemeClr val="tx1"/>
                </a:solidFill>
              </a:rPr>
              <a:t> 상태만 </a:t>
            </a:r>
            <a:r>
              <a:rPr lang="ko-KR" altLang="en-US" dirty="0" err="1">
                <a:solidFill>
                  <a:schemeClr val="tx1"/>
                </a:solidFill>
              </a:rPr>
              <a:t>튜플을</a:t>
            </a:r>
            <a:r>
              <a:rPr lang="ko-KR" altLang="en-US" dirty="0">
                <a:solidFill>
                  <a:schemeClr val="tx1"/>
                </a:solidFill>
              </a:rPr>
              <a:t> 생성했습니다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971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80" dirty="0">
                <a:latin typeface="+mj-ea"/>
                <a:ea typeface="+mj-ea"/>
              </a:rPr>
              <a:t>과제 내용</a:t>
            </a:r>
            <a:br>
              <a:rPr lang="en-US" altLang="ko-KR" sz="3680" dirty="0">
                <a:latin typeface="+mj-ea"/>
                <a:ea typeface="+mj-ea"/>
              </a:rPr>
            </a:br>
            <a:br>
              <a:rPr lang="en-US" altLang="ko-KR" sz="3680" dirty="0">
                <a:latin typeface="+mj-ea"/>
                <a:ea typeface="+mj-ea"/>
              </a:rPr>
            </a:br>
            <a:r>
              <a:rPr lang="ko-KR" altLang="en-US" sz="2700" dirty="0">
                <a:latin typeface="+mj-ea"/>
                <a:ea typeface="+mj-ea"/>
              </a:rPr>
              <a:t>앞의 </a:t>
            </a:r>
            <a:r>
              <a:rPr lang="ko-KR" altLang="en-US" sz="2700" dirty="0" err="1">
                <a:latin typeface="+mj-ea"/>
                <a:ea typeface="+mj-ea"/>
              </a:rPr>
              <a:t>프로즌</a:t>
            </a:r>
            <a:r>
              <a:rPr lang="ko-KR" altLang="en-US" sz="2700" dirty="0">
                <a:latin typeface="+mj-ea"/>
                <a:ea typeface="+mj-ea"/>
              </a:rPr>
              <a:t> 레이크</a:t>
            </a:r>
            <a:r>
              <a:rPr lang="en-US" altLang="ko-KR" sz="2700" dirty="0">
                <a:latin typeface="+mj-ea"/>
                <a:ea typeface="+mj-ea"/>
              </a:rPr>
              <a:t>, </a:t>
            </a:r>
            <a:r>
              <a:rPr lang="ko-KR" altLang="en-US" sz="2700" dirty="0">
                <a:latin typeface="+mj-ea"/>
                <a:ea typeface="+mj-ea"/>
              </a:rPr>
              <a:t>그리드 월드 예의 살사</a:t>
            </a:r>
            <a:r>
              <a:rPr lang="en-US" altLang="ko-KR" sz="2700" dirty="0">
                <a:latin typeface="+mj-ea"/>
                <a:ea typeface="+mj-ea"/>
              </a:rPr>
              <a:t> </a:t>
            </a:r>
            <a:r>
              <a:rPr lang="ko-KR" altLang="en-US" sz="2700" dirty="0">
                <a:latin typeface="+mj-ea"/>
                <a:ea typeface="+mj-ea"/>
              </a:rPr>
              <a:t>코드 실행 분석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1861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커스텀 환경 클래스 생성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202E35-C23E-8F2B-7F54-4C09374F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4850490" cy="37677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D4E626-0819-E578-1DF2-620E5D3725EC}"/>
              </a:ext>
            </a:extLst>
          </p:cNvPr>
          <p:cNvSpPr/>
          <p:nvPr/>
        </p:nvSpPr>
        <p:spPr>
          <a:xfrm>
            <a:off x="5284016" y="1311300"/>
            <a:ext cx="3745683" cy="121002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Gym </a:t>
            </a:r>
            <a:r>
              <a:rPr lang="ko-KR" altLang="en-US" dirty="0">
                <a:solidFill>
                  <a:schemeClr val="tx1"/>
                </a:solidFill>
              </a:rPr>
              <a:t>환경과 유사하게 커스텀 환경을 생성합니다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행동은 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상태는 총 </a:t>
            </a:r>
            <a:r>
              <a:rPr lang="en-US" altLang="ko-KR" dirty="0">
                <a:solidFill>
                  <a:schemeClr val="tx1"/>
                </a:solidFill>
              </a:rPr>
              <a:t>19</a:t>
            </a:r>
            <a:r>
              <a:rPr lang="ko-KR" altLang="en-US" dirty="0">
                <a:solidFill>
                  <a:schemeClr val="tx1"/>
                </a:solidFill>
              </a:rPr>
              <a:t>개입니다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45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커스텀 환경 실행 코드 </a:t>
            </a:r>
            <a:r>
              <a:rPr lang="en-US" altLang="ko-KR" b="1" dirty="0">
                <a:latin typeface="+mj-ea"/>
                <a:ea typeface="+mj-ea"/>
              </a:rPr>
              <a:t>– </a:t>
            </a:r>
            <a:r>
              <a:rPr lang="ko-KR" altLang="en-US" b="1" dirty="0">
                <a:latin typeface="+mj-ea"/>
                <a:ea typeface="+mj-ea"/>
              </a:rPr>
              <a:t>변수 </a:t>
            </a:r>
            <a:r>
              <a:rPr lang="ko-KR" altLang="en-US" b="1" dirty="0" err="1">
                <a:latin typeface="+mj-ea"/>
                <a:ea typeface="+mj-ea"/>
              </a:rPr>
              <a:t>선언부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4385BD-AA73-72BE-9EA6-A371C260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2905530" cy="34485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A48B54-5E71-52D5-E1ED-65637101EE13}"/>
              </a:ext>
            </a:extLst>
          </p:cNvPr>
          <p:cNvSpPr/>
          <p:nvPr/>
        </p:nvSpPr>
        <p:spPr>
          <a:xfrm>
            <a:off x="3367811" y="1311300"/>
            <a:ext cx="3045444" cy="860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환경을 학습시키기 위한 기본 환경과 파라미터를 선언합니다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936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커스텀 환경 </a:t>
            </a:r>
            <a:r>
              <a:rPr lang="ko-KR" altLang="en-US" dirty="0">
                <a:latin typeface="+mj-ea"/>
                <a:ea typeface="+mj-ea"/>
              </a:rPr>
              <a:t>실행 코드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임의의 정책 생성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EF14DD-1B2D-62F0-30C5-4EA31417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6354062" cy="1381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A9BE4-0577-76FD-59E7-2C4397C7A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692618"/>
            <a:ext cx="8686800" cy="2004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D7F87DF-EEEF-571A-C896-47E182981A43}"/>
              </a:ext>
            </a:extLst>
          </p:cNvPr>
          <p:cNvSpPr/>
          <p:nvPr/>
        </p:nvSpPr>
        <p:spPr>
          <a:xfrm>
            <a:off x="311699" y="3018118"/>
            <a:ext cx="2559248" cy="6260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랜덤으로 정책을 생성하고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람다 함수로 변환합니다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5769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커스텀 환경 실행 코드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A631DD-1BB1-A6BA-C14F-27DD29B0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299"/>
            <a:ext cx="8180103" cy="35834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4EB80F-1C9D-CB5E-2138-1A34571CA026}"/>
              </a:ext>
            </a:extLst>
          </p:cNvPr>
          <p:cNvSpPr/>
          <p:nvPr/>
        </p:nvSpPr>
        <p:spPr>
          <a:xfrm>
            <a:off x="5284017" y="1311300"/>
            <a:ext cx="3045444" cy="860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커스텀 환경을 실행하기 위한 코드이며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기존의 코드와 동일합니다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328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그리드 가치 함수 출력 수정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36333-F5FD-0869-910E-C9ABA6CE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5652454" cy="37104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D1BDF4-9A2D-446E-8087-D6621DF4730E}"/>
              </a:ext>
            </a:extLst>
          </p:cNvPr>
          <p:cNvSpPr/>
          <p:nvPr/>
        </p:nvSpPr>
        <p:spPr>
          <a:xfrm>
            <a:off x="5184155" y="1936586"/>
            <a:ext cx="3522815" cy="8671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가치 함수를 그리드 형식으로 표현하고 싶어서</a:t>
            </a:r>
            <a:r>
              <a:rPr lang="en-US" altLang="ko-KR" dirty="0">
                <a:solidFill>
                  <a:schemeClr val="tx1"/>
                </a:solidFill>
              </a:rPr>
              <a:t>, tabulate </a:t>
            </a:r>
            <a:r>
              <a:rPr lang="ko-KR" altLang="en-US" dirty="0">
                <a:solidFill>
                  <a:schemeClr val="tx1"/>
                </a:solidFill>
              </a:rPr>
              <a:t>라이브러리를 사용해 그리드형식의 가치 함수를 출력합니다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458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커스텀 환경 </a:t>
            </a:r>
            <a:r>
              <a:rPr lang="ko-KR" altLang="en-US" dirty="0">
                <a:latin typeface="+mj-ea"/>
                <a:ea typeface="+mj-ea"/>
              </a:rPr>
              <a:t>실행 결과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b="1" dirty="0">
                <a:latin typeface="+mj-ea"/>
                <a:ea typeface="+mj-ea"/>
              </a:rPr>
              <a:t>가치 함수 비교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194AA0-B4E3-0FA9-CA2B-05127F645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3149579" cy="18756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8E5207-4C39-564B-AAC7-40C4CFDBD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85" y="1342793"/>
            <a:ext cx="860612" cy="1372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1A5249-C790-EA8B-7BD1-E2ACA7051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9" y="3253089"/>
            <a:ext cx="3149579" cy="18577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06FC28-F593-ECD3-9F61-81B5A1A48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371" y="1670903"/>
            <a:ext cx="5140629" cy="3032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1E2840-1309-304A-7597-E4388A3E0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482" y="1699235"/>
            <a:ext cx="2662518" cy="1907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7C9F32-F245-9C84-ADAE-918A4626188F}"/>
              </a:ext>
            </a:extLst>
          </p:cNvPr>
          <p:cNvSpPr/>
          <p:nvPr/>
        </p:nvSpPr>
        <p:spPr>
          <a:xfrm>
            <a:off x="6219580" y="619669"/>
            <a:ext cx="2924420" cy="860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상태의 가치함수는 다음과 같습니다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8086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커스텀 환경 실행 결과 </a:t>
            </a:r>
            <a:r>
              <a:rPr lang="en-US" altLang="ko-KR" b="1" dirty="0">
                <a:latin typeface="+mj-ea"/>
                <a:ea typeface="+mj-ea"/>
              </a:rPr>
              <a:t>– </a:t>
            </a:r>
            <a:r>
              <a:rPr lang="ko-KR" altLang="en-US" b="1" dirty="0">
                <a:latin typeface="+mj-ea"/>
                <a:ea typeface="+mj-ea"/>
              </a:rPr>
              <a:t>정책 비교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43D244-7BE8-9251-8039-E4DB2D07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1300"/>
            <a:ext cx="3298836" cy="19542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788C64-B9C1-CA1E-3D30-E31EE9990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46" y="1713975"/>
            <a:ext cx="5237629" cy="3103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66719E-804B-CF41-28B7-2376F1B90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3184464"/>
            <a:ext cx="3298836" cy="19590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2CA09-70A3-7787-6F12-5289E6681A10}"/>
              </a:ext>
            </a:extLst>
          </p:cNvPr>
          <p:cNvSpPr/>
          <p:nvPr/>
        </p:nvSpPr>
        <p:spPr>
          <a:xfrm>
            <a:off x="5640364" y="652238"/>
            <a:ext cx="3045444" cy="860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상태의 정책은 다음과 같으며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학습이 성공적으로 되어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모두 </a:t>
            </a:r>
            <a:r>
              <a:rPr lang="en-US" altLang="ko-KR" dirty="0">
                <a:solidFill>
                  <a:schemeClr val="tx1"/>
                </a:solidFill>
              </a:rPr>
              <a:t>goal</a:t>
            </a:r>
            <a:r>
              <a:rPr lang="ko-KR" altLang="en-US" dirty="0">
                <a:solidFill>
                  <a:schemeClr val="tx1"/>
                </a:solidFill>
              </a:rPr>
              <a:t>를 가리키고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4379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87575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커스텀 환경 실행 결과 </a:t>
            </a:r>
            <a:r>
              <a:rPr lang="en-US" altLang="ko-KR" b="1" dirty="0">
                <a:latin typeface="+mj-ea"/>
                <a:ea typeface="+mj-ea"/>
              </a:rPr>
              <a:t>– </a:t>
            </a:r>
            <a:r>
              <a:rPr lang="ko-KR" altLang="en-US" b="1" dirty="0" err="1">
                <a:latin typeface="+mj-ea"/>
                <a:ea typeface="+mj-ea"/>
              </a:rPr>
              <a:t>상태별</a:t>
            </a:r>
            <a:r>
              <a:rPr lang="ko-KR" altLang="en-US" b="1" dirty="0">
                <a:latin typeface="+mj-ea"/>
                <a:ea typeface="+mj-ea"/>
              </a:rPr>
              <a:t> 가치 값 변화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CE016E-9532-CEEB-3B4F-195AC373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1311300"/>
            <a:ext cx="5533465" cy="247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ABDE31-74B0-EC7B-B95A-E57C319CB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51" y="2339789"/>
            <a:ext cx="6259449" cy="28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718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7823772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커스텀 환경 실행 결과 </a:t>
            </a:r>
            <a:r>
              <a:rPr lang="en-US" altLang="ko-KR" b="1" dirty="0">
                <a:latin typeface="+mj-ea"/>
                <a:ea typeface="+mj-ea"/>
              </a:rPr>
              <a:t>– </a:t>
            </a:r>
            <a:r>
              <a:rPr lang="ko-KR" altLang="en-US" b="1" dirty="0" err="1">
                <a:latin typeface="+mj-ea"/>
                <a:ea typeface="+mj-ea"/>
              </a:rPr>
              <a:t>상태별</a:t>
            </a:r>
            <a:r>
              <a:rPr lang="ko-KR" altLang="en-US" b="1" dirty="0">
                <a:latin typeface="+mj-ea"/>
                <a:ea typeface="+mj-ea"/>
              </a:rPr>
              <a:t> 가치 값 변화 간략화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4FC08B-BEA1-862A-1CAA-2A2BF2DD6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1311301"/>
            <a:ext cx="5069914" cy="22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0ABEC16-1C90-B8EA-2A0F-045BD665C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18" y="2571750"/>
            <a:ext cx="5741581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79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078" r="54330"/>
          <a:stretch/>
        </p:blipFill>
        <p:spPr>
          <a:xfrm>
            <a:off x="5706600" y="0"/>
            <a:ext cx="3437399" cy="5143501"/>
          </a:xfrm>
          <a:prstGeom prst="rect">
            <a:avLst/>
          </a:prstGeom>
        </p:spPr>
      </p:pic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+mj-ea"/>
                <a:ea typeface="+mj-ea"/>
              </a:rPr>
              <a:t>감사합니다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261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-KR" altLang="en-US" dirty="0" err="1">
                <a:latin typeface="+mj-ea"/>
                <a:ea typeface="+mj-ea"/>
              </a:rPr>
              <a:t>프로즌</a:t>
            </a:r>
            <a:r>
              <a:rPr lang="ko-KR" altLang="en-US" dirty="0">
                <a:latin typeface="+mj-ea"/>
                <a:ea typeface="+mj-ea"/>
              </a:rPr>
              <a:t> 레이크 환경 살사 예시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 err="1"/>
              <a:t>ReinForcement</a:t>
            </a:r>
            <a:r>
              <a:rPr lang="en-US" altLang="ko-KR" sz="1000" dirty="0"/>
              <a:t> Learning</a:t>
            </a:r>
          </a:p>
        </p:txBody>
      </p:sp>
      <p:pic>
        <p:nvPicPr>
          <p:cNvPr id="4" name="그림 개체 틀 3" descr="인간의 얼굴, 사람, 넥타이, 인물사진이(가) 표시된 사진&#10;&#10;자동 생성된 설명">
            <a:extLst>
              <a:ext uri="{FF2B5EF4-FFF2-40B4-BE49-F238E27FC236}">
                <a16:creationId xmlns:a16="http://schemas.microsoft.com/office/drawing/2014/main" id="{7113922A-3EBB-08A1-F182-BD73C11D2E7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5BF24C8E-6C53-FA88-12E9-99514D3538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9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j-ea"/>
                <a:ea typeface="+mj-ea"/>
              </a:rPr>
              <a:t>Sarsa</a:t>
            </a:r>
            <a:r>
              <a:rPr lang="en-US" b="1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알고리즘 소스 코드 </a:t>
            </a:r>
            <a:r>
              <a:rPr lang="en-US" altLang="ko-KR" dirty="0">
                <a:latin typeface="+mj-ea"/>
                <a:ea typeface="+mj-ea"/>
              </a:rPr>
              <a:t>1 / 4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DF6ECD-9666-1505-E78E-F567C583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8" y="1311300"/>
            <a:ext cx="6519407" cy="3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j-ea"/>
                <a:ea typeface="+mj-ea"/>
              </a:rPr>
              <a:t>Sarsa</a:t>
            </a:r>
            <a:r>
              <a:rPr lang="en-US" b="1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알고리즘 소스 코드 </a:t>
            </a:r>
            <a:r>
              <a:rPr lang="en-US" altLang="ko-KR" dirty="0">
                <a:latin typeface="+mj-ea"/>
                <a:ea typeface="+mj-ea"/>
              </a:rPr>
              <a:t>2 / 4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53B1E9-0199-F28E-48C2-1EC4DEEE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733527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5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j-ea"/>
                <a:ea typeface="+mj-ea"/>
              </a:rPr>
              <a:t>Sarsa</a:t>
            </a:r>
            <a:r>
              <a:rPr lang="en-US" b="1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알고리즘 소스 코드 </a:t>
            </a:r>
            <a:r>
              <a:rPr lang="en-US" altLang="ko-KR" dirty="0">
                <a:latin typeface="+mj-ea"/>
                <a:ea typeface="+mj-ea"/>
              </a:rPr>
              <a:t>3 / 4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29462-6352-24D6-4083-95ABFF2B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8397688" cy="106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2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j-ea"/>
                <a:ea typeface="+mj-ea"/>
              </a:rPr>
              <a:t>Sarsa</a:t>
            </a:r>
            <a:r>
              <a:rPr lang="en-US" b="1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알고리즘 소스 코드 </a:t>
            </a:r>
            <a:r>
              <a:rPr lang="en-US" altLang="ko-KR" dirty="0">
                <a:latin typeface="+mj-ea"/>
                <a:ea typeface="+mj-ea"/>
              </a:rPr>
              <a:t>4 / 4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7BFF2-C30E-65F0-B7B4-C8C99F83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5383255" cy="36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7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Saras </a:t>
            </a:r>
            <a:r>
              <a:rPr lang="ko-KR" altLang="en-US" b="1" dirty="0">
                <a:latin typeface="+mj-ea"/>
                <a:ea typeface="+mj-ea"/>
              </a:rPr>
              <a:t>실행 환경 설정 소스 코드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B8A9C-DFE3-E17D-1BEE-722D2AD2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4906060" cy="1343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D69136-9469-0EAC-3466-75A75C44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59" y="1311300"/>
            <a:ext cx="3362794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2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658664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Saras </a:t>
            </a:r>
            <a:r>
              <a:rPr lang="ko-KR" altLang="en-US" b="1" dirty="0">
                <a:latin typeface="+mj-ea"/>
                <a:ea typeface="+mj-ea"/>
              </a:rPr>
              <a:t>실행 환경 설정 소스 코드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75644-5C9B-4005-7A5D-5D5AB25C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11300"/>
            <a:ext cx="8377518" cy="36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7776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466</Words>
  <Application>Microsoft Office PowerPoint</Application>
  <PresentationFormat>화면 슬라이드 쇼(16:9)</PresentationFormat>
  <Paragraphs>64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Google Sans</vt:lpstr>
      <vt:lpstr>Roboto Mono Light</vt:lpstr>
      <vt:lpstr>Arial</vt:lpstr>
      <vt:lpstr>Google Sans Medium</vt:lpstr>
      <vt:lpstr>DevFest 2021</vt:lpstr>
      <vt:lpstr>강화학습(이상정 교수님) 6-2 과제: Sarsa</vt:lpstr>
      <vt:lpstr>과제 내용  앞의 프로즌 레이크, 그리드 월드 예의 살사 코드 실행 분석</vt:lpstr>
      <vt:lpstr>프로즌 레이크 환경 살사 예시</vt:lpstr>
      <vt:lpstr>Sarsa 알고리즘 소스 코드 1 / 4</vt:lpstr>
      <vt:lpstr>Sarsa 알고리즘 소스 코드 2 / 4</vt:lpstr>
      <vt:lpstr>Sarsa 알고리즘 소스 코드 3 / 4</vt:lpstr>
      <vt:lpstr>Sarsa 알고리즘 소스 코드 4 / 4</vt:lpstr>
      <vt:lpstr>Saras 실행 환경 설정 소스 코드</vt:lpstr>
      <vt:lpstr>Saras 실행 환경 설정 소스 코드</vt:lpstr>
      <vt:lpstr>최적화된 상태-가치함수</vt:lpstr>
      <vt:lpstr>행동-가치 함수 오차 RMSE</vt:lpstr>
      <vt:lpstr>Sarsa 학습 실행 결과</vt:lpstr>
      <vt:lpstr>그리드 월드 환경 살사 예시</vt:lpstr>
      <vt:lpstr>전체 파일 구조</vt:lpstr>
      <vt:lpstr>GridSQ_environment.py 파일</vt:lpstr>
      <vt:lpstr>main.py 파일</vt:lpstr>
      <vt:lpstr>프로그램 실행 결과</vt:lpstr>
      <vt:lpstr>임의의 환경에서의 살사 예시</vt:lpstr>
      <vt:lpstr>임의의 미로 환경 구성</vt:lpstr>
      <vt:lpstr>커스텀 환경 클래스 생성</vt:lpstr>
      <vt:lpstr>커스텀 환경 실행 코드 – 변수 선언부</vt:lpstr>
      <vt:lpstr>커스텀 환경 실행 코드 – 임의의 정책 생성</vt:lpstr>
      <vt:lpstr>커스텀 환경 실행 코드</vt:lpstr>
      <vt:lpstr>그리드 가치 함수 출력 수정</vt:lpstr>
      <vt:lpstr>커스텀 환경 실행 결과 – 가치 함수 비교</vt:lpstr>
      <vt:lpstr>커스텀 환경 실행 결과 – 정책 비교</vt:lpstr>
      <vt:lpstr>커스텀 환경 실행 결과 – 상태별 가치 값 변화</vt:lpstr>
      <vt:lpstr>커스텀 환경 실행 결과 – 상태별 가치 값 변화 간략화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 Gyu Lee</dc:creator>
  <cp:lastModifiedBy>In Gyu Lee</cp:lastModifiedBy>
  <cp:revision>68</cp:revision>
  <dcterms:modified xsi:type="dcterms:W3CDTF">2023-10-10T13:28:20Z</dcterms:modified>
</cp:coreProperties>
</file>